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84" r:id="rId4"/>
    <p:sldId id="282" r:id="rId5"/>
    <p:sldId id="283" r:id="rId6"/>
    <p:sldId id="296" r:id="rId7"/>
    <p:sldId id="285" r:id="rId8"/>
    <p:sldId id="286" r:id="rId9"/>
    <p:sldId id="289" r:id="rId10"/>
    <p:sldId id="297" r:id="rId11"/>
    <p:sldId id="298" r:id="rId12"/>
    <p:sldId id="306" r:id="rId13"/>
    <p:sldId id="290" r:id="rId14"/>
    <p:sldId id="291" r:id="rId15"/>
    <p:sldId id="304" r:id="rId16"/>
    <p:sldId id="300" r:id="rId17"/>
    <p:sldId id="305" r:id="rId18"/>
    <p:sldId id="299" r:id="rId19"/>
    <p:sldId id="301" r:id="rId20"/>
    <p:sldId id="302" r:id="rId21"/>
    <p:sldId id="303" r:id="rId22"/>
    <p:sldId id="278" r:id="rId23"/>
    <p:sldId id="260" r:id="rId24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6" d="100"/>
          <a:sy n="116" d="100"/>
        </p:scale>
        <p:origin x="-90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paint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28800"/>
            <a:ext cx="822960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58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685800"/>
            <a:ext cx="7721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758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0" y="3886200"/>
            <a:ext cx="6400800" cy="177165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24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711200" y="6229350"/>
            <a:ext cx="1930400" cy="51435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5E574E"/>
                </a:solidFill>
                <a:latin typeface="Arial" charset="0"/>
              </a:defRPr>
            </a:lvl1pPr>
          </a:lstStyle>
          <a:p>
            <a:fld id="{7F49D355-16BD-4E45-BD9A-5EA878CF7CBD}" type="datetimeFigureOut">
              <a:rPr lang="it-IT" smtClean="0"/>
              <a:t>08/12/2017</a:t>
            </a:fld>
            <a:endParaRPr lang="it-IT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49600" y="6229350"/>
            <a:ext cx="2844800" cy="514350"/>
          </a:xfrm>
        </p:spPr>
        <p:txBody>
          <a:bodyPr/>
          <a:lstStyle>
            <a:lvl1pPr>
              <a:defRPr>
                <a:solidFill>
                  <a:srgbClr val="5E574E"/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604000" y="6229350"/>
            <a:ext cx="1828800" cy="514350"/>
          </a:xfrm>
        </p:spPr>
        <p:txBody>
          <a:bodyPr/>
          <a:lstStyle>
            <a:lvl1pPr>
              <a:defRPr sz="1400">
                <a:solidFill>
                  <a:srgbClr val="5E574E"/>
                </a:solidFill>
                <a:latin typeface="Arial" charset="0"/>
              </a:defRPr>
            </a:lvl1pPr>
          </a:lstStyle>
          <a:p>
            <a:fld id="{E7A41E1B-4F70-4964-A407-84C68BE8251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8729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7A41E1B-4F70-4964-A407-84C68BE8251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4430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0"/>
            <a:ext cx="2057400" cy="55245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5245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7A41E1B-4F70-4964-A407-84C68BE8251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2641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019800" y="6229350"/>
            <a:ext cx="2616200" cy="457200"/>
          </a:xfrm>
        </p:spPr>
        <p:txBody>
          <a:bodyPr/>
          <a:lstStyle>
            <a:lvl1pPr>
              <a:defRPr/>
            </a:lvl1pPr>
          </a:lstStyle>
          <a:p>
            <a:fld id="{E7A41E1B-4F70-4964-A407-84C68BE8251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4057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7A41E1B-4F70-4964-A407-84C68BE8251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0179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132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2800" y="1524000"/>
            <a:ext cx="40132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7A41E1B-4F70-4964-A407-84C68BE8251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6408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7A41E1B-4F70-4964-A407-84C68BE8251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634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7A41E1B-4F70-4964-A407-84C68BE8251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8749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7A41E1B-4F70-4964-A407-84C68BE8251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2133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7A41E1B-4F70-4964-A407-84C68BE8251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3497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7A41E1B-4F70-4964-A407-84C68BE8251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5788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33400"/>
            <a:ext cx="8229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524000"/>
            <a:ext cx="8178800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7478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chemeClr val="bg2"/>
                </a:solidFill>
                <a:latin typeface="Arial" charset="0"/>
              </a:defRPr>
            </a:lvl1pPr>
          </a:lstStyle>
          <a:p>
            <a:endParaRPr lang="it-IT"/>
          </a:p>
        </p:txBody>
      </p:sp>
      <p:sp>
        <p:nvSpPr>
          <p:cNvPr id="37479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300788" y="6229350"/>
            <a:ext cx="23352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E7A41E1B-4F70-4964-A407-84C68BE8251C}" type="slidenum">
              <a:rPr lang="it-IT" smtClean="0"/>
              <a:t>‹#›</a:t>
            </a:fld>
            <a:endParaRPr lang="it-IT"/>
          </a:p>
        </p:txBody>
      </p:sp>
      <p:pic>
        <p:nvPicPr>
          <p:cNvPr id="1030" name="Picture 7" descr="paint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43000"/>
            <a:ext cx="822960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TextBox 1"/>
          <p:cNvSpPr txBox="1">
            <a:spLocks noChangeArrowheads="1"/>
          </p:cNvSpPr>
          <p:nvPr/>
        </p:nvSpPr>
        <p:spPr bwMode="auto">
          <a:xfrm>
            <a:off x="444500" y="6381750"/>
            <a:ext cx="23272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defRPr/>
            </a:pP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Mark Featherstone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Comic Sans MS" pitchFamily="66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Comic Sans MS" pitchFamily="66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Comic Sans MS" pitchFamily="66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Comic Sans MS" pitchFamily="66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Comic Sans MS" pitchFamily="66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Comic Sans MS" pitchFamily="66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Comic Sans MS" pitchFamily="66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Comic Sans MS" pitchFamily="66" charset="0"/>
        </a:defRPr>
      </a:lvl9pPr>
    </p:titleStyle>
    <p:bodyStyle>
      <a:lvl1pPr marL="342900" indent="-3429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Ø"/>
        <a:defRPr kumimoji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Ø"/>
        <a:defRPr kumimoji="1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Ø"/>
        <a:defRPr kumimoji="1" sz="16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Ø"/>
        <a:defRPr kumimoji="1"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Ø"/>
        <a:defRPr kumimoji="1"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Ø"/>
        <a:defRPr kumimoji="1"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Ø"/>
        <a:defRPr kumimoji="1"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Ø"/>
        <a:defRPr kumimoji="1"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Ø"/>
        <a:defRPr kumimoji="1"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Programming for games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L10 – Texture blending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547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Texture matrix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6923112" cy="4533900"/>
          </a:xfrm>
        </p:spPr>
        <p:txBody>
          <a:bodyPr/>
          <a:lstStyle/>
          <a:p>
            <a:r>
              <a:rPr lang="en-GB" dirty="0" smtClean="0"/>
              <a:t>UV coordinates are just 2D coordinates like any other coordinate system</a:t>
            </a:r>
          </a:p>
          <a:p>
            <a:endParaRPr lang="en-GB" dirty="0"/>
          </a:p>
          <a:p>
            <a:r>
              <a:rPr lang="en-GB" dirty="0" smtClean="0"/>
              <a:t>We can use standard matrix transforms</a:t>
            </a:r>
          </a:p>
          <a:p>
            <a:pPr lvl="1"/>
            <a:r>
              <a:rPr lang="en-GB" dirty="0" smtClean="0"/>
              <a:t>Scale the texture up – magnify</a:t>
            </a:r>
          </a:p>
          <a:p>
            <a:pPr lvl="1"/>
            <a:r>
              <a:rPr lang="en-GB" dirty="0" smtClean="0"/>
              <a:t>Scale it down – minify</a:t>
            </a:r>
          </a:p>
          <a:p>
            <a:pPr lvl="1"/>
            <a:r>
              <a:rPr lang="en-GB" dirty="0" smtClean="0"/>
              <a:t>Translate – make the texture appear to move or scroll</a:t>
            </a:r>
          </a:p>
          <a:p>
            <a:pPr lvl="1"/>
            <a:r>
              <a:rPr lang="en-GB" dirty="0" smtClean="0"/>
              <a:t>Rotate – clockwise or anticlockwise, not too common</a:t>
            </a:r>
          </a:p>
          <a:p>
            <a:pPr lvl="1"/>
            <a:endParaRPr lang="en-GB" dirty="0"/>
          </a:p>
          <a:p>
            <a:r>
              <a:rPr lang="en-GB" dirty="0" smtClean="0"/>
              <a:t>The matrix relies on the sampler to be setup appropriately</a:t>
            </a:r>
          </a:p>
          <a:p>
            <a:pPr lvl="1"/>
            <a:r>
              <a:rPr lang="en-GB" dirty="0" smtClean="0"/>
              <a:t>If it’s set to wrap we’ll see repetitions</a:t>
            </a:r>
          </a:p>
          <a:p>
            <a:pPr marL="457200" lvl="1" indent="0">
              <a:buNone/>
            </a:pPr>
            <a:r>
              <a:rPr lang="en-GB" dirty="0" smtClean="0"/>
              <a:t>  </a:t>
            </a:r>
          </a:p>
          <a:p>
            <a:pPr lvl="1"/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44624"/>
            <a:ext cx="2304256" cy="1725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048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Scrolling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Create X variable, add a little each update</a:t>
            </a:r>
          </a:p>
          <a:p>
            <a:r>
              <a:rPr lang="en-GB" dirty="0" smtClean="0"/>
              <a:t>Use it as a translation to build and update the texture matrix</a:t>
            </a:r>
          </a:p>
          <a:p>
            <a:r>
              <a:rPr lang="en-GB" dirty="0" smtClean="0"/>
              <a:t>Grass appears to scroll left </a:t>
            </a:r>
          </a:p>
          <a:p>
            <a:endParaRPr lang="en-GB" dirty="0"/>
          </a:p>
          <a:p>
            <a:r>
              <a:rPr lang="en-GB" dirty="0" smtClean="0"/>
              <a:t>What happens when X &gt; 1 ?</a:t>
            </a:r>
          </a:p>
          <a:p>
            <a:r>
              <a:rPr lang="en-GB" dirty="0" smtClean="0"/>
              <a:t>If sampler is set to wrap, you get smooth infinite scrolling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16632"/>
            <a:ext cx="1957515" cy="1933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7164287" y="692696"/>
            <a:ext cx="834741" cy="720080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stealth" w="med" len="sm"/>
            <a:tailEnd type="none" w="med" len="sm"/>
          </a:ln>
          <a:effectLst/>
        </p:spPr>
        <p:txBody>
          <a:bodyPr vert="horz" wrap="square" lIns="18000" tIns="45720" rIns="18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802" y="4369655"/>
            <a:ext cx="1957515" cy="1933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7206817" y="4945719"/>
            <a:ext cx="834741" cy="720080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stealth" w="med" len="sm"/>
            <a:tailEnd type="none" w="med" len="sm"/>
          </a:ln>
          <a:effectLst/>
        </p:spPr>
        <p:txBody>
          <a:bodyPr vert="horz" wrap="square" lIns="18000" tIns="45720" rIns="18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47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22222E-6 L 0.09462 -2.22222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5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22222E-6 L 0.09462 -2.22222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Transparency - alpha test (punch through)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Alpha test the pixel in the pixel </a:t>
            </a:r>
            <a:r>
              <a:rPr lang="en-GB" dirty="0" err="1" smtClean="0"/>
              <a:t>shader</a:t>
            </a:r>
            <a:endParaRPr lang="en-GB" dirty="0" smtClean="0"/>
          </a:p>
          <a:p>
            <a:r>
              <a:rPr lang="en-GB" dirty="0" smtClean="0"/>
              <a:t>If alpha is zero (or less than 0.5 to take account of sampling) discard or clip away the pixel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No need to sort</a:t>
            </a:r>
          </a:p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187624" y="2924944"/>
            <a:ext cx="731688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/>
              <a:t>float4 </a:t>
            </a:r>
            <a:r>
              <a:rPr lang="en-GB" sz="1600" dirty="0" err="1"/>
              <a:t>color</a:t>
            </a:r>
            <a:r>
              <a:rPr lang="en-GB" sz="1600" dirty="0"/>
              <a:t> = </a:t>
            </a:r>
            <a:r>
              <a:rPr lang="en-GB" sz="1600" dirty="0" err="1" smtClean="0"/>
              <a:t>gTexture.Sample</a:t>
            </a:r>
            <a:r>
              <a:rPr lang="en-GB" sz="1600" dirty="0"/>
              <a:t>( </a:t>
            </a:r>
            <a:r>
              <a:rPr lang="en-GB" sz="1600" dirty="0" err="1" smtClean="0"/>
              <a:t>gSampler</a:t>
            </a:r>
            <a:r>
              <a:rPr lang="en-GB" sz="1600" dirty="0" smtClean="0"/>
              <a:t>, </a:t>
            </a:r>
            <a:r>
              <a:rPr lang="en-GB" sz="1600" dirty="0" err="1"/>
              <a:t>input.tex</a:t>
            </a:r>
            <a:r>
              <a:rPr lang="en-GB" sz="1600" dirty="0"/>
              <a:t> ) * </a:t>
            </a:r>
            <a:r>
              <a:rPr lang="en-GB" sz="1600" dirty="0" err="1" smtClean="0"/>
              <a:t>input.lightColour</a:t>
            </a:r>
            <a:r>
              <a:rPr lang="en-GB" sz="1600" dirty="0" smtClean="0"/>
              <a:t>;</a:t>
            </a:r>
            <a:r>
              <a:rPr lang="en-GB" sz="1600" dirty="0"/>
              <a:t/>
            </a:r>
            <a:br>
              <a:rPr lang="en-GB" sz="1600" dirty="0"/>
            </a:br>
            <a:r>
              <a:rPr lang="en-GB" sz="1600" dirty="0"/>
              <a:t>if( </a:t>
            </a:r>
            <a:r>
              <a:rPr lang="en-GB" sz="1600" dirty="0" err="1"/>
              <a:t>color.a</a:t>
            </a:r>
            <a:r>
              <a:rPr lang="en-GB" sz="1600" dirty="0"/>
              <a:t> &lt; 0.5 )</a:t>
            </a:r>
            <a:br>
              <a:rPr lang="en-GB" sz="1600" dirty="0"/>
            </a:br>
            <a:r>
              <a:rPr lang="en-GB" sz="1600" dirty="0" smtClean="0"/>
              <a:t>	discard</a:t>
            </a:r>
            <a:r>
              <a:rPr lang="en-GB" sz="1600" dirty="0"/>
              <a:t>;</a:t>
            </a:r>
            <a:br>
              <a:rPr lang="en-GB" sz="1600" dirty="0"/>
            </a:br>
            <a:r>
              <a:rPr lang="en-GB" sz="1600" dirty="0"/>
              <a:t>return </a:t>
            </a:r>
            <a:r>
              <a:rPr lang="en-GB" sz="1600" dirty="0" err="1"/>
              <a:t>color</a:t>
            </a:r>
            <a:r>
              <a:rPr lang="en-GB" sz="1600" dirty="0"/>
              <a:t>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3" y="3434500"/>
            <a:ext cx="5220485" cy="330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Transparency -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texture </a:t>
            </a:r>
            <a:r>
              <a:rPr lang="en-GB" dirty="0" smtClean="0"/>
              <a:t>alpha blend states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204864"/>
            <a:ext cx="6779096" cy="4248472"/>
          </a:xfrm>
        </p:spPr>
        <p:txBody>
          <a:bodyPr/>
          <a:lstStyle/>
          <a:p>
            <a:r>
              <a:rPr lang="en-GB" dirty="0" smtClean="0"/>
              <a:t>Just as colour can consist of ARGB – A=alpha transparency</a:t>
            </a:r>
          </a:p>
          <a:p>
            <a:r>
              <a:rPr lang="en-GB" dirty="0" smtClean="0"/>
              <a:t>An image can carry an alpha channel too</a:t>
            </a:r>
          </a:p>
          <a:p>
            <a:r>
              <a:rPr lang="en-GB" dirty="0" smtClean="0"/>
              <a:t>This grey looking image controls the transparency of each </a:t>
            </a:r>
            <a:r>
              <a:rPr lang="en-GB" dirty="0" err="1" smtClean="0"/>
              <a:t>texel</a:t>
            </a:r>
            <a:r>
              <a:rPr lang="en-GB" dirty="0" smtClean="0"/>
              <a:t>.</a:t>
            </a:r>
          </a:p>
          <a:p>
            <a:r>
              <a:rPr lang="en-GB" dirty="0" smtClean="0"/>
              <a:t>However - order is important! What happens if </a:t>
            </a:r>
            <a:r>
              <a:rPr lang="en-GB" dirty="0" smtClean="0"/>
              <a:t>Link </a:t>
            </a:r>
            <a:r>
              <a:rPr lang="en-GB" dirty="0" smtClean="0"/>
              <a:t>is rendered after the </a:t>
            </a:r>
            <a:r>
              <a:rPr lang="en-GB" dirty="0" smtClean="0"/>
              <a:t>window</a:t>
            </a:r>
            <a:r>
              <a:rPr lang="en-GB" dirty="0" smtClean="0"/>
              <a:t>?</a:t>
            </a:r>
          </a:p>
          <a:p>
            <a:r>
              <a:rPr lang="en-GB" dirty="0" smtClean="0"/>
              <a:t>Render all opaque models first.</a:t>
            </a:r>
          </a:p>
          <a:p>
            <a:r>
              <a:rPr lang="en-GB" dirty="0" smtClean="0"/>
              <a:t>Sort all transparent models, render back to front.</a:t>
            </a:r>
            <a:endParaRPr lang="en-GB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87824" y="271985"/>
            <a:ext cx="6017046" cy="6439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639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Transparency - texture alpha blending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608" y="1524000"/>
            <a:ext cx="8178800" cy="4533900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			Final </a:t>
            </a:r>
            <a:r>
              <a:rPr lang="en-GB" dirty="0"/>
              <a:t>Pixel Colour =</a:t>
            </a:r>
          </a:p>
          <a:p>
            <a:pPr marL="0" indent="0">
              <a:buNone/>
            </a:pPr>
            <a:r>
              <a:rPr lang="en-GB" dirty="0" smtClean="0"/>
              <a:t>		(</a:t>
            </a:r>
            <a:r>
              <a:rPr lang="en-GB" dirty="0"/>
              <a:t>Source Pixel Colour x Source </a:t>
            </a:r>
            <a:r>
              <a:rPr lang="en-GB" dirty="0" smtClean="0"/>
              <a:t>Alpha)</a:t>
            </a:r>
            <a:endParaRPr lang="en-GB" dirty="0"/>
          </a:p>
          <a:p>
            <a:pPr marL="0" indent="0">
              <a:buNone/>
            </a:pPr>
            <a:r>
              <a:rPr lang="en-GB" dirty="0" smtClean="0"/>
              <a:t>				+</a:t>
            </a:r>
            <a:endParaRPr lang="en-GB" dirty="0"/>
          </a:p>
          <a:p>
            <a:pPr marL="0" indent="0">
              <a:buNone/>
            </a:pPr>
            <a:r>
              <a:rPr lang="fr-FR" dirty="0" smtClean="0"/>
              <a:t>	        (</a:t>
            </a:r>
            <a:r>
              <a:rPr lang="fr-FR" dirty="0"/>
              <a:t>Destination Pixel </a:t>
            </a:r>
            <a:r>
              <a:rPr lang="fr-FR" dirty="0" err="1"/>
              <a:t>Colour</a:t>
            </a:r>
            <a:r>
              <a:rPr lang="fr-FR" dirty="0"/>
              <a:t> x </a:t>
            </a:r>
            <a:r>
              <a:rPr lang="fr-FR" dirty="0" smtClean="0"/>
              <a:t>1/Source Alpha)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Source pixel – the </a:t>
            </a:r>
            <a:r>
              <a:rPr lang="fr-FR" dirty="0" err="1" smtClean="0"/>
              <a:t>colour</a:t>
            </a:r>
            <a:r>
              <a:rPr lang="fr-FR" dirty="0" smtClean="0"/>
              <a:t> </a:t>
            </a:r>
            <a:r>
              <a:rPr lang="fr-FR" dirty="0" err="1" smtClean="0"/>
              <a:t>after</a:t>
            </a:r>
            <a:r>
              <a:rPr lang="fr-FR" dirty="0" smtClean="0"/>
              <a:t> textures are </a:t>
            </a:r>
            <a:r>
              <a:rPr lang="fr-FR" dirty="0" err="1" smtClean="0"/>
              <a:t>applied</a:t>
            </a:r>
            <a:r>
              <a:rPr lang="fr-FR" dirty="0" smtClean="0"/>
              <a:t>.</a:t>
            </a:r>
          </a:p>
          <a:p>
            <a:pPr marL="0" indent="0">
              <a:buNone/>
            </a:pPr>
            <a:r>
              <a:rPr lang="fr-FR" dirty="0" smtClean="0"/>
              <a:t> </a:t>
            </a:r>
            <a:endParaRPr lang="fr-FR" dirty="0"/>
          </a:p>
          <a:p>
            <a:pPr marL="0" indent="0">
              <a:buNone/>
            </a:pPr>
            <a:r>
              <a:rPr lang="fr-FR" dirty="0" smtClean="0"/>
              <a:t>Destination pixel – the </a:t>
            </a:r>
            <a:r>
              <a:rPr lang="fr-FR" dirty="0" err="1" smtClean="0"/>
              <a:t>colour</a:t>
            </a:r>
            <a:r>
              <a:rPr lang="fr-FR" dirty="0" smtClean="0"/>
              <a:t> in the background at the position about to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rendered</a:t>
            </a:r>
            <a:r>
              <a:rPr lang="fr-FR" dirty="0" smtClean="0"/>
              <a:t>.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All configured through a blend state, puts the texture alpha in control. It configures the final stage of the pipeline.</a:t>
            </a:r>
            <a:endParaRPr lang="en-GB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3" t="2689"/>
          <a:stretch/>
        </p:blipFill>
        <p:spPr bwMode="auto">
          <a:xfrm>
            <a:off x="5995327" y="0"/>
            <a:ext cx="3148673" cy="2276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365" y="2276871"/>
            <a:ext cx="2687594" cy="194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5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Transparency - texture alpha blending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Material setting still play a part though - look at the pixel </a:t>
            </a:r>
            <a:r>
              <a:rPr lang="en-GB" dirty="0" err="1" smtClean="0"/>
              <a:t>shader</a:t>
            </a:r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From </a:t>
            </a:r>
            <a:r>
              <a:rPr lang="en-GB" dirty="0" err="1" smtClean="0"/>
              <a:t>PSCore.hlsl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They way we've written this, the material diffuse alpha can modulate what the texture alpha is trying to do - be careful not to set it to zero!</a:t>
            </a:r>
            <a:endParaRPr lang="en-GB" dirty="0"/>
          </a:p>
          <a:p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276872"/>
            <a:ext cx="5887618" cy="1689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145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Transparency - blend factor alpha blending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			Final </a:t>
            </a:r>
            <a:r>
              <a:rPr lang="en-GB" dirty="0"/>
              <a:t>Pixel Colour =</a:t>
            </a:r>
          </a:p>
          <a:p>
            <a:pPr marL="0" indent="0">
              <a:buNone/>
            </a:pPr>
            <a:r>
              <a:rPr lang="en-GB" dirty="0" smtClean="0"/>
              <a:t>		(</a:t>
            </a:r>
            <a:r>
              <a:rPr lang="en-GB" dirty="0"/>
              <a:t>Source Pixel Colour x </a:t>
            </a:r>
            <a:r>
              <a:rPr lang="en-GB" dirty="0" smtClean="0"/>
              <a:t>Blend </a:t>
            </a:r>
            <a:r>
              <a:rPr lang="en-GB" dirty="0"/>
              <a:t>Factor)</a:t>
            </a:r>
          </a:p>
          <a:p>
            <a:pPr marL="0" indent="0">
              <a:buNone/>
            </a:pPr>
            <a:r>
              <a:rPr lang="en-GB" dirty="0" smtClean="0"/>
              <a:t>				+</a:t>
            </a:r>
            <a:endParaRPr lang="en-GB" dirty="0"/>
          </a:p>
          <a:p>
            <a:pPr marL="0" indent="0">
              <a:buNone/>
            </a:pPr>
            <a:r>
              <a:rPr lang="fr-FR" dirty="0" smtClean="0"/>
              <a:t>	        (</a:t>
            </a:r>
            <a:r>
              <a:rPr lang="fr-FR" dirty="0"/>
              <a:t>Destination Pixel </a:t>
            </a:r>
            <a:r>
              <a:rPr lang="fr-FR" dirty="0" err="1"/>
              <a:t>Colour</a:t>
            </a:r>
            <a:r>
              <a:rPr lang="fr-FR" dirty="0"/>
              <a:t> x </a:t>
            </a:r>
            <a:r>
              <a:rPr lang="fr-FR" dirty="0" smtClean="0"/>
              <a:t>1/</a:t>
            </a:r>
            <a:r>
              <a:rPr lang="fr-FR" dirty="0" err="1" smtClean="0"/>
              <a:t>Blend</a:t>
            </a:r>
            <a:r>
              <a:rPr lang="fr-FR" dirty="0" smtClean="0"/>
              <a:t> </a:t>
            </a:r>
            <a:r>
              <a:rPr lang="fr-FR" dirty="0"/>
              <a:t>Factor</a:t>
            </a:r>
            <a:r>
              <a:rPr lang="fr-FR" dirty="0" smtClean="0"/>
              <a:t>)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en-GB" dirty="0" smtClean="0"/>
              <a:t>Similar to previous blend state, but the blend factors control how much of each colour makes it to the final pixel.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There are many other possible combinations for other kinds of effects.</a:t>
            </a:r>
            <a:endParaRPr lang="en-GB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004" y="290223"/>
            <a:ext cx="2095500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514" y="44624"/>
            <a:ext cx="2311990" cy="2418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1764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Transparency - 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524000"/>
            <a:ext cx="6048672" cy="4533900"/>
          </a:xfrm>
        </p:spPr>
        <p:txBody>
          <a:bodyPr/>
          <a:lstStyle/>
          <a:p>
            <a:r>
              <a:rPr lang="en-GB" dirty="0" smtClean="0"/>
              <a:t>Alpha test</a:t>
            </a:r>
          </a:p>
          <a:p>
            <a:pPr lvl="1"/>
            <a:r>
              <a:rPr lang="en-GB" dirty="0" smtClean="0"/>
              <a:t>pixel </a:t>
            </a:r>
            <a:r>
              <a:rPr lang="en-GB" dirty="0" err="1" smtClean="0"/>
              <a:t>shader</a:t>
            </a:r>
            <a:r>
              <a:rPr lang="en-GB" dirty="0" smtClean="0"/>
              <a:t> discards any pixels alpha&lt;0.5</a:t>
            </a:r>
            <a:endParaRPr lang="en-GB" dirty="0" smtClean="0"/>
          </a:p>
          <a:p>
            <a:r>
              <a:rPr lang="en-GB" dirty="0" smtClean="0"/>
              <a:t>Texture </a:t>
            </a:r>
            <a:r>
              <a:rPr lang="en-GB" dirty="0" smtClean="0"/>
              <a:t>alpha</a:t>
            </a:r>
          </a:p>
          <a:p>
            <a:pPr lvl="1"/>
            <a:r>
              <a:rPr lang="en-GB" dirty="0" smtClean="0"/>
              <a:t>Output merger stage looks at the alpha in the colour pixel coming out of the pixel </a:t>
            </a:r>
            <a:r>
              <a:rPr lang="en-GB" dirty="0" err="1" smtClean="0"/>
              <a:t>shader</a:t>
            </a:r>
            <a:r>
              <a:rPr lang="en-GB" dirty="0" smtClean="0"/>
              <a:t> stage</a:t>
            </a:r>
          </a:p>
          <a:p>
            <a:pPr lvl="1"/>
            <a:r>
              <a:rPr lang="en-GB" dirty="0" smtClean="0"/>
              <a:t>A modulation of </a:t>
            </a:r>
            <a:r>
              <a:rPr lang="en-GB" dirty="0" err="1" smtClean="0"/>
              <a:t>material.diffuse.a</a:t>
            </a:r>
            <a:r>
              <a:rPr lang="en-GB" dirty="0" smtClean="0"/>
              <a:t> X </a:t>
            </a:r>
            <a:r>
              <a:rPr lang="en-GB" dirty="0" err="1" smtClean="0"/>
              <a:t>texture.a</a:t>
            </a:r>
            <a:endParaRPr lang="en-GB" dirty="0" smtClean="0"/>
          </a:p>
          <a:p>
            <a:r>
              <a:rPr lang="en-GB" dirty="0" smtClean="0"/>
              <a:t>Blend </a:t>
            </a:r>
            <a:r>
              <a:rPr lang="en-GB" dirty="0" smtClean="0"/>
              <a:t>factor alpha</a:t>
            </a:r>
          </a:p>
          <a:p>
            <a:pPr lvl="1"/>
            <a:r>
              <a:rPr lang="en-GB" dirty="0" smtClean="0"/>
              <a:t>Output merger stage is given blend factors directly</a:t>
            </a:r>
          </a:p>
          <a:p>
            <a:pPr lvl="1"/>
            <a:r>
              <a:rPr lang="en-GB" dirty="0" smtClean="0"/>
              <a:t>Set by the game code directly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6570105" y="391724"/>
            <a:ext cx="2016224" cy="3387194"/>
            <a:chOff x="4860032" y="476672"/>
            <a:chExt cx="2016224" cy="3387194"/>
          </a:xfrm>
        </p:grpSpPr>
        <p:grpSp>
          <p:nvGrpSpPr>
            <p:cNvPr id="5" name="Group 4"/>
            <p:cNvGrpSpPr/>
            <p:nvPr/>
          </p:nvGrpSpPr>
          <p:grpSpPr>
            <a:xfrm>
              <a:off x="4860032" y="476672"/>
              <a:ext cx="1152128" cy="3387194"/>
              <a:chOff x="4860032" y="476672"/>
              <a:chExt cx="1152128" cy="3387194"/>
            </a:xfrm>
          </p:grpSpPr>
          <p:sp>
            <p:nvSpPr>
              <p:cNvPr id="12" name="Rounded Rectangle 11"/>
              <p:cNvSpPr/>
              <p:nvPr/>
            </p:nvSpPr>
            <p:spPr bwMode="auto">
              <a:xfrm>
                <a:off x="4860032" y="476672"/>
                <a:ext cx="1152128" cy="578882"/>
              </a:xfrm>
              <a:prstGeom prst="roundRect">
                <a:avLst/>
              </a:prstGeom>
              <a:solidFill>
                <a:srgbClr val="92D050"/>
              </a:solidFill>
              <a:ln>
                <a:headEnd type="stealth" w="med" len="sm"/>
                <a:tailEnd type="none" w="med" len="sm"/>
              </a:ln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18000" tIns="45720" rIns="18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GB" sz="1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mic Sans MS" pitchFamily="66" charset="0"/>
                  </a:rPr>
                  <a:t>Input assembler</a:t>
                </a:r>
              </a:p>
            </p:txBody>
          </p:sp>
          <p:sp>
            <p:nvSpPr>
              <p:cNvPr id="13" name="Rounded Rectangle 12"/>
              <p:cNvSpPr/>
              <p:nvPr/>
            </p:nvSpPr>
            <p:spPr bwMode="auto">
              <a:xfrm>
                <a:off x="4860032" y="1268760"/>
                <a:ext cx="1152128" cy="578882"/>
              </a:xfrm>
              <a:prstGeom prst="roundRect">
                <a:avLst/>
              </a:prstGeom>
              <a:solidFill>
                <a:srgbClr val="92D050"/>
              </a:solidFill>
              <a:ln>
                <a:headEnd type="stealth" w="med" len="sm"/>
                <a:tailEnd type="none" w="med" len="sm"/>
              </a:ln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18000" tIns="45720" rIns="18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GB" sz="1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mic Sans MS" pitchFamily="66" charset="0"/>
                  </a:rPr>
                  <a:t>Vertex </a:t>
                </a:r>
                <a:r>
                  <a:rPr kumimoji="1" lang="en-GB" sz="14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mic Sans MS" pitchFamily="66" charset="0"/>
                  </a:rPr>
                  <a:t>shader</a:t>
                </a:r>
                <a:endParaRPr kumimoji="1" lang="en-GB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14" name="Rounded Rectangle 13"/>
              <p:cNvSpPr/>
              <p:nvPr/>
            </p:nvSpPr>
            <p:spPr bwMode="auto">
              <a:xfrm>
                <a:off x="4860032" y="2132856"/>
                <a:ext cx="1152128" cy="340519"/>
              </a:xfrm>
              <a:prstGeom prst="roundRect">
                <a:avLst/>
              </a:prstGeom>
              <a:solidFill>
                <a:srgbClr val="92D050"/>
              </a:solidFill>
              <a:ln>
                <a:headEnd type="stealth" w="med" len="sm"/>
                <a:tailEnd type="none" w="med" len="sm"/>
              </a:ln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18000" tIns="45720" rIns="18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GB" sz="1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mic Sans MS" pitchFamily="66" charset="0"/>
                  </a:rPr>
                  <a:t>Rasterizer</a:t>
                </a:r>
              </a:p>
            </p:txBody>
          </p:sp>
          <p:sp>
            <p:nvSpPr>
              <p:cNvPr id="15" name="Rounded Rectangle 14"/>
              <p:cNvSpPr/>
              <p:nvPr/>
            </p:nvSpPr>
            <p:spPr bwMode="auto">
              <a:xfrm>
                <a:off x="4860032" y="2708920"/>
                <a:ext cx="1152128" cy="340519"/>
              </a:xfrm>
              <a:prstGeom prst="roundRect">
                <a:avLst/>
              </a:prstGeom>
              <a:solidFill>
                <a:srgbClr val="92D050"/>
              </a:solidFill>
              <a:ln>
                <a:headEnd type="stealth" w="med" len="sm"/>
                <a:tailEnd type="none" w="med" len="sm"/>
              </a:ln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18000" tIns="45720" rIns="18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GB" sz="1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mic Sans MS" pitchFamily="66" charset="0"/>
                  </a:rPr>
                  <a:t>Pixel </a:t>
                </a:r>
                <a:r>
                  <a:rPr kumimoji="1" lang="en-GB" sz="14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mic Sans MS" pitchFamily="66" charset="0"/>
                  </a:rPr>
                  <a:t>shader</a:t>
                </a:r>
                <a:endParaRPr kumimoji="1" lang="en-GB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 bwMode="auto">
              <a:xfrm>
                <a:off x="4860032" y="3284984"/>
                <a:ext cx="1152128" cy="578882"/>
              </a:xfrm>
              <a:prstGeom prst="roundRect">
                <a:avLst/>
              </a:prstGeom>
              <a:solidFill>
                <a:srgbClr val="92D050"/>
              </a:solidFill>
              <a:ln>
                <a:headEnd type="stealth" w="med" len="sm"/>
                <a:tailEnd type="none" w="med" len="sm"/>
              </a:ln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18000" tIns="45720" rIns="18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GB" sz="1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mic Sans MS" pitchFamily="66" charset="0"/>
                  </a:rPr>
                  <a:t>Output merger</a:t>
                </a:r>
              </a:p>
            </p:txBody>
          </p:sp>
          <p:sp>
            <p:nvSpPr>
              <p:cNvPr id="17" name="Down Arrow 16"/>
              <p:cNvSpPr/>
              <p:nvPr/>
            </p:nvSpPr>
            <p:spPr bwMode="auto">
              <a:xfrm>
                <a:off x="5321556" y="1055554"/>
                <a:ext cx="216024" cy="213206"/>
              </a:xfrm>
              <a:prstGeom prst="downArrow">
                <a:avLst/>
              </a:prstGeom>
              <a:solidFill>
                <a:schemeClr val="accent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stealth" w="med" len="sm"/>
                <a:tailEnd type="none" w="med" len="sm"/>
              </a:ln>
              <a:effectLst/>
            </p:spPr>
            <p:txBody>
              <a:bodyPr vert="horz" wrap="square" lIns="18000" tIns="45720" rIns="18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GB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18" name="Down Arrow 17"/>
              <p:cNvSpPr/>
              <p:nvPr/>
            </p:nvSpPr>
            <p:spPr bwMode="auto">
              <a:xfrm>
                <a:off x="5321556" y="1872115"/>
                <a:ext cx="216024" cy="213206"/>
              </a:xfrm>
              <a:prstGeom prst="downArrow">
                <a:avLst/>
              </a:prstGeom>
              <a:solidFill>
                <a:schemeClr val="accent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stealth" w="med" len="sm"/>
                <a:tailEnd type="none" w="med" len="sm"/>
              </a:ln>
              <a:effectLst/>
            </p:spPr>
            <p:txBody>
              <a:bodyPr vert="horz" wrap="square" lIns="18000" tIns="45720" rIns="18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GB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19" name="Down Arrow 18"/>
              <p:cNvSpPr/>
              <p:nvPr/>
            </p:nvSpPr>
            <p:spPr bwMode="auto">
              <a:xfrm>
                <a:off x="5321556" y="2473375"/>
                <a:ext cx="216024" cy="213206"/>
              </a:xfrm>
              <a:prstGeom prst="downArrow">
                <a:avLst/>
              </a:prstGeom>
              <a:solidFill>
                <a:schemeClr val="accent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stealth" w="med" len="sm"/>
                <a:tailEnd type="none" w="med" len="sm"/>
              </a:ln>
              <a:effectLst/>
            </p:spPr>
            <p:txBody>
              <a:bodyPr vert="horz" wrap="square" lIns="18000" tIns="45720" rIns="18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GB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20" name="Down Arrow 19"/>
              <p:cNvSpPr/>
              <p:nvPr/>
            </p:nvSpPr>
            <p:spPr bwMode="auto">
              <a:xfrm>
                <a:off x="5321556" y="3056338"/>
                <a:ext cx="216024" cy="213206"/>
              </a:xfrm>
              <a:prstGeom prst="downArrow">
                <a:avLst/>
              </a:prstGeom>
              <a:solidFill>
                <a:schemeClr val="accent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stealth" w="med" len="sm"/>
                <a:tailEnd type="none" w="med" len="sm"/>
              </a:ln>
              <a:effectLst/>
            </p:spPr>
            <p:txBody>
              <a:bodyPr vert="horz" wrap="square" lIns="18000" tIns="45720" rIns="18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GB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6012160" y="476672"/>
              <a:ext cx="864096" cy="3387194"/>
              <a:chOff x="6300192" y="476672"/>
              <a:chExt cx="864096" cy="3387194"/>
            </a:xfrm>
          </p:grpSpPr>
          <p:sp>
            <p:nvSpPr>
              <p:cNvPr id="7" name="Rectangle 6"/>
              <p:cNvSpPr/>
              <p:nvPr/>
            </p:nvSpPr>
            <p:spPr bwMode="auto">
              <a:xfrm>
                <a:off x="6912493" y="476672"/>
                <a:ext cx="251795" cy="338719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stealth" w="med" len="sm"/>
                <a:tailEnd type="none" w="med" len="sm"/>
              </a:ln>
              <a:effectLst/>
            </p:spPr>
            <p:txBody>
              <a:bodyPr vert="vert" wrap="square" lIns="18000" tIns="45720" rIns="18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GB" sz="1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mic Sans MS" pitchFamily="66" charset="0"/>
                  </a:rPr>
                  <a:t>Memory Resources</a:t>
                </a:r>
              </a:p>
            </p:txBody>
          </p:sp>
          <p:sp>
            <p:nvSpPr>
              <p:cNvPr id="8" name="Right Arrow 7"/>
              <p:cNvSpPr/>
              <p:nvPr/>
            </p:nvSpPr>
            <p:spPr bwMode="auto">
              <a:xfrm rot="10800000">
                <a:off x="6300192" y="691287"/>
                <a:ext cx="612301" cy="145425"/>
              </a:xfrm>
              <a:prstGeom prst="righ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stealth" w="med" len="sm"/>
                <a:tailEnd type="none" w="med" len="sm"/>
              </a:ln>
              <a:effectLst/>
            </p:spPr>
            <p:txBody>
              <a:bodyPr vert="horz" wrap="square" lIns="18000" tIns="45720" rIns="18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GB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9" name="Right Arrow 8"/>
              <p:cNvSpPr/>
              <p:nvPr/>
            </p:nvSpPr>
            <p:spPr bwMode="auto">
              <a:xfrm rot="10800000">
                <a:off x="6300192" y="1485488"/>
                <a:ext cx="612301" cy="145425"/>
              </a:xfrm>
              <a:prstGeom prst="righ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stealth" w="med" len="sm"/>
                <a:tailEnd type="none" w="med" len="sm"/>
              </a:ln>
              <a:effectLst/>
            </p:spPr>
            <p:txBody>
              <a:bodyPr vert="horz" wrap="square" lIns="18000" tIns="45720" rIns="18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GB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10" name="Left-Right Arrow 9"/>
              <p:cNvSpPr/>
              <p:nvPr/>
            </p:nvSpPr>
            <p:spPr bwMode="auto">
              <a:xfrm>
                <a:off x="6300192" y="2813641"/>
                <a:ext cx="612301" cy="131076"/>
              </a:xfrm>
              <a:prstGeom prst="leftRigh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stealth" w="med" len="sm"/>
                <a:tailEnd type="none" w="med" len="sm"/>
              </a:ln>
              <a:effectLst/>
            </p:spPr>
            <p:txBody>
              <a:bodyPr vert="horz" wrap="square" lIns="18000" tIns="45720" rIns="18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GB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11" name="Left-Right Arrow 10"/>
              <p:cNvSpPr/>
              <p:nvPr/>
            </p:nvSpPr>
            <p:spPr bwMode="auto">
              <a:xfrm>
                <a:off x="6300192" y="3508887"/>
                <a:ext cx="612301" cy="131076"/>
              </a:xfrm>
              <a:prstGeom prst="leftRigh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stealth" w="med" len="sm"/>
                <a:tailEnd type="none" w="med" len="sm"/>
              </a:ln>
              <a:effectLst/>
            </p:spPr>
            <p:txBody>
              <a:bodyPr vert="horz" wrap="square" lIns="18000" tIns="45720" rIns="18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GB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</p:grpSp>
      </p:grpSp>
      <p:cxnSp>
        <p:nvCxnSpPr>
          <p:cNvPr id="22" name="Straight Arrow Connector 21"/>
          <p:cNvCxnSpPr/>
          <p:nvPr/>
        </p:nvCxnSpPr>
        <p:spPr bwMode="auto">
          <a:xfrm flipV="1">
            <a:off x="6084168" y="2964491"/>
            <a:ext cx="379216" cy="113502"/>
          </a:xfrm>
          <a:prstGeom prst="straightConnector1">
            <a:avLst/>
          </a:prstGeom>
          <a:ln>
            <a:headEnd type="none" w="med" len="sm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>
            <a:off x="6076119" y="3210279"/>
            <a:ext cx="432048" cy="238889"/>
          </a:xfrm>
          <a:prstGeom prst="straightConnector1">
            <a:avLst/>
          </a:prstGeom>
          <a:ln>
            <a:headEnd type="none" w="med" len="sm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 bwMode="auto">
          <a:xfrm flipV="1">
            <a:off x="5652120" y="3778918"/>
            <a:ext cx="864096" cy="946226"/>
          </a:xfrm>
          <a:prstGeom prst="straightConnector1">
            <a:avLst/>
          </a:prstGeom>
          <a:ln>
            <a:headEnd type="none" w="med" len="sm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>
            <a:off x="5708031" y="2179042"/>
            <a:ext cx="736177" cy="444930"/>
          </a:xfrm>
          <a:prstGeom prst="straightConnector1">
            <a:avLst/>
          </a:prstGeom>
          <a:ln>
            <a:headEnd type="none" w="med" len="sm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43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6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Control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Create more than one rasterizer state, select at run time</a:t>
            </a:r>
          </a:p>
          <a:p>
            <a:pPr lvl="1"/>
            <a:r>
              <a:rPr lang="en-GB" dirty="0" smtClean="0"/>
              <a:t>Filled, wireframe, cull, no culling, clockwise, anti-clockwise</a:t>
            </a:r>
          </a:p>
          <a:p>
            <a:pPr lvl="1"/>
            <a:endParaRPr lang="en-GB" dirty="0"/>
          </a:p>
          <a:p>
            <a:r>
              <a:rPr lang="en-GB" dirty="0" smtClean="0"/>
              <a:t>Create alpha transparency blend state, transparent blend state (blend factors), default blend state select at run time</a:t>
            </a:r>
          </a:p>
          <a:p>
            <a:endParaRPr lang="en-GB" dirty="0"/>
          </a:p>
          <a:p>
            <a:r>
              <a:rPr lang="en-GB" dirty="0" smtClean="0"/>
              <a:t>Extend the </a:t>
            </a:r>
            <a:r>
              <a:rPr lang="en-GB" dirty="0" err="1" smtClean="0"/>
              <a:t>MaterialExt</a:t>
            </a:r>
            <a:r>
              <a:rPr lang="en-GB" dirty="0" smtClean="0"/>
              <a:t> structure</a:t>
            </a:r>
          </a:p>
          <a:p>
            <a:pPr lvl="1"/>
            <a:r>
              <a:rPr lang="en-GB" dirty="0" smtClean="0"/>
              <a:t>More flags</a:t>
            </a:r>
          </a:p>
          <a:p>
            <a:pPr lvl="1"/>
            <a:r>
              <a:rPr lang="en-GB" dirty="0" smtClean="0"/>
              <a:t>Blend factors</a:t>
            </a:r>
          </a:p>
          <a:p>
            <a:pPr lvl="1"/>
            <a:r>
              <a:rPr lang="en-GB" dirty="0" smtClean="0"/>
              <a:t>Texture transform matrix: scale, translate, rotate</a:t>
            </a:r>
          </a:p>
          <a:p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080" y="47847"/>
            <a:ext cx="2838450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9489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Bit flags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There are lots of on/off settings going into the material</a:t>
            </a:r>
          </a:p>
          <a:p>
            <a:r>
              <a:rPr lang="en-GB" dirty="0" smtClean="0"/>
              <a:t>unsigned </a:t>
            </a:r>
            <a:r>
              <a:rPr lang="en-GB" dirty="0" err="1" smtClean="0"/>
              <a:t>int</a:t>
            </a:r>
            <a:r>
              <a:rPr lang="en-GB" dirty="0" smtClean="0"/>
              <a:t> flags = 0  //32 bits</a:t>
            </a:r>
          </a:p>
          <a:p>
            <a:r>
              <a:rPr lang="en-GB" dirty="0" err="1" smtClean="0"/>
              <a:t>enum</a:t>
            </a:r>
            <a:r>
              <a:rPr lang="en-GB" dirty="0" smtClean="0"/>
              <a:t> { APPEND = 1, TRANSPARENCY = 2, LIT = 4, </a:t>
            </a:r>
            <a:r>
              <a:rPr lang="en-GB" dirty="0" err="1" smtClean="0"/>
              <a:t>etc</a:t>
            </a:r>
            <a:r>
              <a:rPr lang="en-GB" dirty="0" smtClean="0"/>
              <a:t> }</a:t>
            </a:r>
          </a:p>
          <a:p>
            <a:r>
              <a:rPr lang="en-GB" dirty="0" smtClean="0"/>
              <a:t>flags = APPEND | LIT;	    	//set some initial flags</a:t>
            </a:r>
          </a:p>
          <a:p>
            <a:r>
              <a:rPr lang="en-GB" dirty="0" smtClean="0"/>
              <a:t>flags |= TRANSPARENCY; 	//add a new flag</a:t>
            </a:r>
          </a:p>
          <a:p>
            <a:r>
              <a:rPr lang="en-GB" dirty="0" smtClean="0"/>
              <a:t>flags &amp;= ~TRANSPARENCY; 	//turn a flag off</a:t>
            </a:r>
          </a:p>
          <a:p>
            <a:endParaRPr lang="en-GB" dirty="0" smtClean="0"/>
          </a:p>
          <a:p>
            <a:r>
              <a:rPr lang="en-GB" dirty="0" smtClean="0"/>
              <a:t>if( (</a:t>
            </a:r>
            <a:r>
              <a:rPr lang="en-GB" dirty="0" err="1" smtClean="0"/>
              <a:t>flags&amp;TRANSPARENCY</a:t>
            </a:r>
            <a:r>
              <a:rPr lang="en-GB" dirty="0" smtClean="0"/>
              <a:t>) != 0 )	//test if a flag is set</a:t>
            </a:r>
          </a:p>
          <a:p>
            <a:pPr lvl="1"/>
            <a:r>
              <a:rPr lang="en-GB" dirty="0" smtClean="0"/>
              <a:t>//setup transparency</a:t>
            </a:r>
          </a:p>
          <a:p>
            <a:pPr lvl="1"/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281491" y="116632"/>
            <a:ext cx="1862509" cy="2921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771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Brief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91264" cy="4533900"/>
          </a:xfrm>
        </p:spPr>
        <p:txBody>
          <a:bodyPr/>
          <a:lstStyle/>
          <a:p>
            <a:r>
              <a:rPr lang="en-GB" dirty="0" smtClean="0"/>
              <a:t>We’ve covered texturing</a:t>
            </a:r>
          </a:p>
          <a:p>
            <a:pPr lvl="1"/>
            <a:r>
              <a:rPr lang="en-GB" dirty="0" smtClean="0"/>
              <a:t>UV coordinates, texture resource views, </a:t>
            </a:r>
            <a:r>
              <a:rPr lang="en-GB" dirty="0" err="1" smtClean="0"/>
              <a:t>mipmaps</a:t>
            </a:r>
            <a:endParaRPr lang="en-GB" dirty="0" smtClean="0"/>
          </a:p>
          <a:p>
            <a:r>
              <a:rPr lang="en-GB" dirty="0" smtClean="0"/>
              <a:t>Aims</a:t>
            </a:r>
          </a:p>
          <a:p>
            <a:pPr lvl="1"/>
            <a:r>
              <a:rPr lang="en-GB" dirty="0" smtClean="0"/>
              <a:t>Multi-texturing</a:t>
            </a:r>
          </a:p>
          <a:p>
            <a:pPr lvl="1"/>
            <a:r>
              <a:rPr lang="en-GB" dirty="0" smtClean="0"/>
              <a:t>Texture blending</a:t>
            </a:r>
          </a:p>
          <a:p>
            <a:pPr lvl="1"/>
            <a:r>
              <a:rPr lang="en-GB" dirty="0" smtClean="0"/>
              <a:t>Alpha transparency</a:t>
            </a:r>
          </a:p>
          <a:p>
            <a:r>
              <a:rPr lang="en-GB" dirty="0" smtClean="0"/>
              <a:t>Outcomes</a:t>
            </a:r>
          </a:p>
          <a:p>
            <a:pPr lvl="1"/>
            <a:r>
              <a:rPr lang="en-GB" dirty="0" smtClean="0"/>
              <a:t>Describe how textures can be blended to achieve a range of effects</a:t>
            </a:r>
          </a:p>
          <a:p>
            <a:pPr lvl="1"/>
            <a:r>
              <a:rPr lang="en-GB" dirty="0" smtClean="0"/>
              <a:t>Use texture blending in simple applications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959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Material reminder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579296" cy="4533900"/>
          </a:xfrm>
        </p:spPr>
        <p:txBody>
          <a:bodyPr/>
          <a:lstStyle/>
          <a:p>
            <a:r>
              <a:rPr lang="en-GB" dirty="0" smtClean="0"/>
              <a:t>Material defines surface properties</a:t>
            </a:r>
          </a:p>
          <a:p>
            <a:pPr lvl="1"/>
            <a:r>
              <a:rPr lang="en-GB" dirty="0" smtClean="0"/>
              <a:t>diffuse (+alpha), ambient (+alpha), specular(+power)</a:t>
            </a:r>
          </a:p>
          <a:p>
            <a:pPr lvl="1"/>
            <a:r>
              <a:rPr lang="en-GB" dirty="0" smtClean="0"/>
              <a:t>texture, lit, cull, wireframe, CCW</a:t>
            </a:r>
          </a:p>
          <a:p>
            <a:r>
              <a:rPr lang="en-GB" dirty="0" smtClean="0"/>
              <a:t>1. The mesh has an embedded default material</a:t>
            </a:r>
          </a:p>
          <a:p>
            <a:endParaRPr lang="en-GB" dirty="0" smtClean="0"/>
          </a:p>
          <a:p>
            <a:r>
              <a:rPr lang="en-GB" dirty="0" smtClean="0"/>
              <a:t>2. Multiple model instances share the same mesh</a:t>
            </a:r>
          </a:p>
          <a:p>
            <a:pPr lvl="1"/>
            <a:r>
              <a:rPr lang="en-GB" dirty="0" smtClean="0"/>
              <a:t>model specifies position, rotation, scale</a:t>
            </a:r>
          </a:p>
          <a:p>
            <a:pPr lvl="1"/>
            <a:r>
              <a:rPr lang="en-GB" dirty="0" smtClean="0"/>
              <a:t>model can specify an override material to use instead of the default</a:t>
            </a:r>
          </a:p>
          <a:p>
            <a:endParaRPr lang="en-GB" dirty="0" smtClean="0"/>
          </a:p>
          <a:p>
            <a:r>
              <a:rPr lang="en-GB" dirty="0" smtClean="0"/>
              <a:t>3. FX::Render( model, d3dcontext, </a:t>
            </a:r>
            <a:r>
              <a:rPr lang="en-GB" sz="2000" b="1" dirty="0" smtClean="0">
                <a:solidFill>
                  <a:srgbClr val="FF0000"/>
                </a:solidFill>
              </a:rPr>
              <a:t>&amp;material 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render function can be given a temporary override material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4" y="32888"/>
            <a:ext cx="2150714" cy="2058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6210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Model reminder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Mesh &amp;mesh = </a:t>
            </a:r>
            <a:r>
              <a:rPr lang="en-GB" dirty="0" err="1" smtClean="0"/>
              <a:t>mgr.CreateMesh</a:t>
            </a:r>
            <a:r>
              <a:rPr lang="en-GB" dirty="0" smtClean="0"/>
              <a:t>("quad");	//only ONE mesh!!!</a:t>
            </a:r>
          </a:p>
          <a:p>
            <a:r>
              <a:rPr lang="en-GB" dirty="0" smtClean="0"/>
              <a:t>A class scoped model (lives as long as the class)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A local variable model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492896"/>
            <a:ext cx="6948264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smtClean="0"/>
              <a:t>class Game</a:t>
            </a:r>
          </a:p>
          <a:p>
            <a:r>
              <a:rPr lang="en-GB" dirty="0" smtClean="0"/>
              <a:t>{</a:t>
            </a:r>
          </a:p>
          <a:p>
            <a:r>
              <a:rPr lang="en-GB" dirty="0" smtClean="0"/>
              <a:t>public:</a:t>
            </a:r>
          </a:p>
          <a:p>
            <a:r>
              <a:rPr lang="en-GB" dirty="0" smtClean="0"/>
              <a:t>	Model </a:t>
            </a:r>
            <a:r>
              <a:rPr lang="en-GB" dirty="0" err="1" smtClean="0"/>
              <a:t>mTree</a:t>
            </a:r>
            <a:r>
              <a:rPr lang="en-GB" dirty="0" smtClean="0"/>
              <a:t>;</a:t>
            </a:r>
            <a:endParaRPr lang="en-GB" dirty="0"/>
          </a:p>
          <a:p>
            <a:r>
              <a:rPr lang="en-GB" dirty="0" smtClean="0"/>
              <a:t>	void </a:t>
            </a:r>
            <a:r>
              <a:rPr lang="en-GB" dirty="0" err="1" smtClean="0"/>
              <a:t>Init</a:t>
            </a:r>
            <a:r>
              <a:rPr lang="en-GB" dirty="0" smtClean="0"/>
              <a:t>(Mesh&amp; mesh) { </a:t>
            </a:r>
            <a:r>
              <a:rPr lang="en-GB" dirty="0" err="1" smtClean="0"/>
              <a:t>mTree.Initialise</a:t>
            </a:r>
            <a:r>
              <a:rPr lang="en-GB" dirty="0" smtClean="0"/>
              <a:t>(mesh); }</a:t>
            </a:r>
          </a:p>
          <a:p>
            <a:r>
              <a:rPr lang="en-GB" dirty="0" smtClean="0"/>
              <a:t>};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899592" y="4869160"/>
            <a:ext cx="694826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smtClean="0"/>
              <a:t>void Game::</a:t>
            </a:r>
            <a:r>
              <a:rPr lang="en-GB" dirty="0" err="1" smtClean="0"/>
              <a:t>func</a:t>
            </a:r>
            <a:r>
              <a:rPr lang="en-GB" dirty="0" smtClean="0"/>
              <a:t>() {</a:t>
            </a:r>
          </a:p>
          <a:p>
            <a:r>
              <a:rPr lang="en-GB" dirty="0" smtClean="0"/>
              <a:t>	Model tree2 = </a:t>
            </a:r>
            <a:r>
              <a:rPr lang="en-GB" dirty="0" err="1" smtClean="0"/>
              <a:t>mTree</a:t>
            </a:r>
            <a:r>
              <a:rPr lang="en-GB" dirty="0" smtClean="0"/>
              <a:t>, tree3 = </a:t>
            </a:r>
            <a:r>
              <a:rPr lang="en-GB" dirty="0" err="1" smtClean="0"/>
              <a:t>mTree</a:t>
            </a:r>
            <a:r>
              <a:rPr lang="en-GB" dirty="0" smtClean="0"/>
              <a:t>;</a:t>
            </a:r>
          </a:p>
          <a:p>
            <a:r>
              <a:rPr lang="en-GB" dirty="0"/>
              <a:t>	</a:t>
            </a:r>
            <a:r>
              <a:rPr lang="en-GB" dirty="0" smtClean="0"/>
              <a:t>tree2.GetPosition() = Vector3(1,0,0);</a:t>
            </a:r>
          </a:p>
          <a:p>
            <a:r>
              <a:rPr lang="en-GB" dirty="0"/>
              <a:t>	</a:t>
            </a:r>
            <a:r>
              <a:rPr lang="en-GB" dirty="0" err="1" smtClean="0"/>
              <a:t>mFX.Render</a:t>
            </a:r>
            <a:r>
              <a:rPr lang="en-GB" dirty="0" smtClean="0"/>
              <a:t>(tree2, gd3dImmediateContext);</a:t>
            </a:r>
          </a:p>
          <a:p>
            <a:r>
              <a:rPr lang="en-GB" dirty="0" smtClean="0"/>
              <a:t>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635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Access multiple textures to perform complex blends fast</a:t>
            </a:r>
          </a:p>
          <a:p>
            <a:r>
              <a:rPr lang="en-GB" dirty="0" smtClean="0"/>
              <a:t>Or just render multiple times and control the output merger state</a:t>
            </a:r>
          </a:p>
          <a:p>
            <a:endParaRPr lang="en-GB" dirty="0" smtClean="0"/>
          </a:p>
          <a:p>
            <a:r>
              <a:rPr lang="en-GB" dirty="0" smtClean="0"/>
              <a:t>Multiply light and texture for tinted, light or dark surfaces</a:t>
            </a:r>
          </a:p>
          <a:p>
            <a:r>
              <a:rPr lang="en-GB" dirty="0" smtClean="0"/>
              <a:t>Blend textures to get complex and varied effects (glow, detail)</a:t>
            </a:r>
          </a:p>
          <a:p>
            <a:endParaRPr lang="en-GB" dirty="0" smtClean="0"/>
          </a:p>
          <a:p>
            <a:r>
              <a:rPr lang="en-GB" dirty="0" smtClean="0"/>
              <a:t>Use texture matrix to scroll, magnify, </a:t>
            </a:r>
            <a:r>
              <a:rPr lang="en-GB" dirty="0" err="1" smtClean="0"/>
              <a:t>minifi</a:t>
            </a:r>
            <a:r>
              <a:rPr lang="en-GB" dirty="0" smtClean="0"/>
              <a:t>, rotate</a:t>
            </a:r>
          </a:p>
          <a:p>
            <a:r>
              <a:rPr lang="en-GB" dirty="0" smtClean="0"/>
              <a:t>Use blend factors to enforce transparent blending</a:t>
            </a:r>
          </a:p>
          <a:p>
            <a:r>
              <a:rPr lang="en-GB" dirty="0" smtClean="0"/>
              <a:t>Use texture alpha for more subtle alpha transparency control</a:t>
            </a:r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683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Tutorial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Go to Black Board</a:t>
            </a:r>
          </a:p>
          <a:p>
            <a:pPr lvl="1"/>
            <a:r>
              <a:rPr lang="en-GB" dirty="0" smtClean="0"/>
              <a:t>notes, DX example and tutorials</a:t>
            </a:r>
          </a:p>
          <a:p>
            <a:pPr lvl="1"/>
            <a:r>
              <a:rPr lang="en-GB" b="1" dirty="0" smtClean="0"/>
              <a:t>Week 10 texture blending</a:t>
            </a:r>
          </a:p>
          <a:p>
            <a:pPr lvl="2"/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2627784" y="2996952"/>
            <a:ext cx="23042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b="1" dirty="0" smtClean="0">
                <a:solidFill>
                  <a:srgbClr val="FF0000"/>
                </a:solidFill>
              </a:rPr>
              <a:t>?</a:t>
            </a:r>
            <a:endParaRPr lang="en-GB" sz="8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20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Simple texturing - reminder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178800" cy="4533900"/>
          </a:xfrm>
        </p:spPr>
        <p:txBody>
          <a:bodyPr/>
          <a:lstStyle/>
          <a:p>
            <a:r>
              <a:rPr lang="en-GB" dirty="0" smtClean="0"/>
              <a:t>Vertex </a:t>
            </a:r>
            <a:r>
              <a:rPr lang="en-GB" dirty="0" err="1" smtClean="0"/>
              <a:t>shader</a:t>
            </a:r>
            <a:r>
              <a:rPr lang="en-GB" dirty="0" smtClean="0"/>
              <a:t> outputs a UV coordinate in each vertex of each primitive</a:t>
            </a:r>
          </a:p>
          <a:p>
            <a:endParaRPr lang="en-GB" dirty="0" smtClean="0"/>
          </a:p>
          <a:p>
            <a:r>
              <a:rPr lang="en-GB" dirty="0" smtClean="0"/>
              <a:t>These values are interpolated and feed into the pixel </a:t>
            </a:r>
            <a:r>
              <a:rPr lang="en-GB" dirty="0" err="1" smtClean="0"/>
              <a:t>shader</a:t>
            </a:r>
            <a:r>
              <a:rPr lang="en-GB" dirty="0" smtClean="0"/>
              <a:t>, one pixel at a time to fill it in</a:t>
            </a:r>
          </a:p>
          <a:p>
            <a:endParaRPr lang="en-GB" dirty="0" smtClean="0"/>
          </a:p>
          <a:p>
            <a:r>
              <a:rPr lang="en-GB" dirty="0" smtClean="0"/>
              <a:t>Use a texture resource view, a sampler and a UV coordinate to look up a colour RGB and possibly an alpha value RGBA</a:t>
            </a:r>
          </a:p>
          <a:p>
            <a:endParaRPr lang="en-GB" dirty="0" smtClean="0"/>
          </a:p>
          <a:p>
            <a:r>
              <a:rPr lang="en-GB" dirty="0" smtClean="0"/>
              <a:t>The pixel </a:t>
            </a:r>
            <a:r>
              <a:rPr lang="en-GB" dirty="0" err="1" smtClean="0"/>
              <a:t>shader</a:t>
            </a:r>
            <a:r>
              <a:rPr lang="en-GB" dirty="0" smtClean="0"/>
              <a:t> can modify the colour</a:t>
            </a:r>
          </a:p>
          <a:p>
            <a:endParaRPr lang="en-GB" dirty="0" smtClean="0"/>
          </a:p>
          <a:p>
            <a:r>
              <a:rPr lang="en-GB" dirty="0" smtClean="0"/>
              <a:t>Output the colour</a:t>
            </a:r>
          </a:p>
        </p:txBody>
      </p:sp>
    </p:spTree>
    <p:extLst>
      <p:ext uri="{BB962C8B-B14F-4D97-AF65-F5344CB8AC3E}">
        <p14:creationId xmlns:p14="http://schemas.microsoft.com/office/powerpoint/2010/main" val="90555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blended result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93" y="1124744"/>
            <a:ext cx="8523287" cy="538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019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blend textures?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405920"/>
            <a:ext cx="3096344" cy="4533900"/>
          </a:xfrm>
        </p:spPr>
        <p:txBody>
          <a:bodyPr/>
          <a:lstStyle/>
          <a:p>
            <a:r>
              <a:rPr lang="en-GB" dirty="0" smtClean="0"/>
              <a:t>Use textures that tile</a:t>
            </a:r>
          </a:p>
          <a:p>
            <a:endParaRPr lang="en-GB" dirty="0" smtClean="0"/>
          </a:p>
          <a:p>
            <a:r>
              <a:rPr lang="en-GB" dirty="0" smtClean="0"/>
              <a:t>Use alpha or the colour or another texture to control how and where they blend together.</a:t>
            </a:r>
          </a:p>
          <a:p>
            <a:endParaRPr lang="en-GB" dirty="0" smtClean="0"/>
          </a:p>
          <a:p>
            <a:r>
              <a:rPr lang="en-GB" dirty="0" smtClean="0"/>
              <a:t>Perhaps store height in a texture and switch based on that.</a:t>
            </a:r>
          </a:p>
          <a:p>
            <a:r>
              <a:rPr lang="en-GB" dirty="0" smtClean="0"/>
              <a:t>Render miles of terrain in one pass (or a small number)</a:t>
            </a:r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</p:txBody>
      </p:sp>
      <p:grpSp>
        <p:nvGrpSpPr>
          <p:cNvPr id="32" name="Group 31"/>
          <p:cNvGrpSpPr/>
          <p:nvPr/>
        </p:nvGrpSpPr>
        <p:grpSpPr>
          <a:xfrm>
            <a:off x="3059832" y="3933056"/>
            <a:ext cx="3398842" cy="2725267"/>
            <a:chOff x="3059832" y="3933056"/>
            <a:chExt cx="3398842" cy="2725267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09120"/>
              <a:ext cx="3398842" cy="21492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Down Arrow 3"/>
            <p:cNvSpPr/>
            <p:nvPr/>
          </p:nvSpPr>
          <p:spPr bwMode="auto">
            <a:xfrm>
              <a:off x="4211960" y="3933056"/>
              <a:ext cx="547293" cy="432048"/>
            </a:xfrm>
            <a:prstGeom prst="downArrow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stealth" w="med" len="sm"/>
              <a:tailEnd type="none" w="med" len="sm"/>
            </a:ln>
            <a:effectLst/>
          </p:spPr>
          <p:txBody>
            <a:bodyPr vert="horz" wrap="square" lIns="18000" tIns="45720" rIns="18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kumimoji="1" lang="en-GB" sz="140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476723" y="215830"/>
            <a:ext cx="1422052" cy="1911334"/>
            <a:chOff x="5476723" y="215830"/>
            <a:chExt cx="1422052" cy="1911334"/>
          </a:xfrm>
        </p:grpSpPr>
        <p:pic>
          <p:nvPicPr>
            <p:cNvPr id="615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6723" y="215830"/>
              <a:ext cx="1422052" cy="14220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8" name="Straight Arrow Connector 7"/>
            <p:cNvCxnSpPr/>
            <p:nvPr/>
          </p:nvCxnSpPr>
          <p:spPr bwMode="auto">
            <a:xfrm flipH="1">
              <a:off x="5652120" y="1700808"/>
              <a:ext cx="648072" cy="426356"/>
            </a:xfrm>
            <a:prstGeom prst="straightConnector1">
              <a:avLst/>
            </a:prstGeom>
            <a:ln>
              <a:headEnd type="none" w="med" len="sm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476723" y="215830"/>
              <a:ext cx="13681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 smtClean="0">
                  <a:solidFill>
                    <a:srgbClr val="000000"/>
                  </a:solidFill>
                </a:rPr>
                <a:t>Noisy detail</a:t>
              </a:r>
              <a:endParaRPr lang="en-GB" sz="16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652120" y="188640"/>
            <a:ext cx="2952328" cy="2367210"/>
            <a:chOff x="5652120" y="188640"/>
            <a:chExt cx="2952328" cy="236721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38"/>
            <a:stretch/>
          </p:blipFill>
          <p:spPr bwMode="auto">
            <a:xfrm>
              <a:off x="7164288" y="188640"/>
              <a:ext cx="1440160" cy="14220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7" name="Straight Arrow Connector 16"/>
            <p:cNvCxnSpPr/>
            <p:nvPr/>
          </p:nvCxnSpPr>
          <p:spPr bwMode="auto">
            <a:xfrm flipH="1">
              <a:off x="5652120" y="1698478"/>
              <a:ext cx="1512168" cy="857372"/>
            </a:xfrm>
            <a:prstGeom prst="straightConnector1">
              <a:avLst/>
            </a:prstGeom>
            <a:ln>
              <a:headEnd type="none" w="med" len="sm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7200292" y="215830"/>
              <a:ext cx="13681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 smtClean="0">
                  <a:solidFill>
                    <a:srgbClr val="FFFF00"/>
                  </a:solidFill>
                </a:rPr>
                <a:t>Grass</a:t>
              </a:r>
              <a:endParaRPr lang="en-GB" sz="16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652120" y="1844824"/>
            <a:ext cx="3070078" cy="1422052"/>
            <a:chOff x="5652120" y="1844824"/>
            <a:chExt cx="3070078" cy="1422052"/>
          </a:xfrm>
        </p:grpSpPr>
        <p:pic>
          <p:nvPicPr>
            <p:cNvPr id="6149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0146" y="1844824"/>
              <a:ext cx="1422052" cy="14220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8" name="Straight Arrow Connector 17"/>
            <p:cNvCxnSpPr/>
            <p:nvPr/>
          </p:nvCxnSpPr>
          <p:spPr bwMode="auto">
            <a:xfrm flipH="1">
              <a:off x="5652120" y="2734270"/>
              <a:ext cx="1584176" cy="190674"/>
            </a:xfrm>
            <a:prstGeom prst="straightConnector1">
              <a:avLst/>
            </a:prstGeom>
            <a:ln>
              <a:headEnd type="none" w="med" len="sm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7331175" y="1912893"/>
              <a:ext cx="13681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 smtClean="0">
                  <a:solidFill>
                    <a:srgbClr val="000000"/>
                  </a:solidFill>
                </a:rPr>
                <a:t>Rock</a:t>
              </a:r>
              <a:endParaRPr lang="en-GB" sz="16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652120" y="3356992"/>
            <a:ext cx="3070078" cy="1609913"/>
            <a:chOff x="5652120" y="3356992"/>
            <a:chExt cx="3070078" cy="1609913"/>
          </a:xfrm>
        </p:grpSpPr>
        <p:pic>
          <p:nvPicPr>
            <p:cNvPr id="6148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8304" y="3553011"/>
              <a:ext cx="1413894" cy="14138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9" name="Straight Arrow Connector 18"/>
            <p:cNvCxnSpPr/>
            <p:nvPr/>
          </p:nvCxnSpPr>
          <p:spPr bwMode="auto">
            <a:xfrm flipH="1" flipV="1">
              <a:off x="5652120" y="3356992"/>
              <a:ext cx="1584176" cy="792088"/>
            </a:xfrm>
            <a:prstGeom prst="straightConnector1">
              <a:avLst/>
            </a:prstGeom>
            <a:ln>
              <a:headEnd type="none" w="med" len="sm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7331175" y="3645024"/>
              <a:ext cx="13681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 smtClean="0">
                  <a:solidFill>
                    <a:srgbClr val="FF0000"/>
                  </a:solidFill>
                </a:rPr>
                <a:t>Gravel</a:t>
              </a:r>
              <a:endParaRPr lang="en-GB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652120" y="3645024"/>
            <a:ext cx="3093190" cy="3013299"/>
            <a:chOff x="5652120" y="3645024"/>
            <a:chExt cx="3093190" cy="3013299"/>
          </a:xfrm>
        </p:grpSpPr>
        <p:pic>
          <p:nvPicPr>
            <p:cNvPr id="6150" name="Picture 6"/>
            <p:cNvPicPr>
              <a:picLocks noChangeAspect="1" noChangeArrowheads="1"/>
            </p:cNvPicPr>
            <p:nvPr/>
          </p:nvPicPr>
          <p:blipFill>
            <a:blip r:embed="rId7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8304" y="5221317"/>
              <a:ext cx="1437006" cy="14370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0" name="Straight Arrow Connector 19"/>
            <p:cNvCxnSpPr/>
            <p:nvPr/>
          </p:nvCxnSpPr>
          <p:spPr bwMode="auto">
            <a:xfrm flipH="1" flipV="1">
              <a:off x="5652120" y="3645024"/>
              <a:ext cx="1648026" cy="1576293"/>
            </a:xfrm>
            <a:prstGeom prst="straightConnector1">
              <a:avLst/>
            </a:prstGeom>
            <a:ln>
              <a:headEnd type="none" w="med" len="sm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7321000" y="5301208"/>
              <a:ext cx="13681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 smtClean="0">
                  <a:solidFill>
                    <a:srgbClr val="FFFF00"/>
                  </a:solidFill>
                </a:rPr>
                <a:t>Mud</a:t>
              </a:r>
              <a:endParaRPr lang="en-GB" sz="16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270970" y="1441414"/>
            <a:ext cx="2209800" cy="2326319"/>
            <a:chOff x="3270970" y="1441414"/>
            <a:chExt cx="2209800" cy="2326319"/>
          </a:xfrm>
        </p:grpSpPr>
        <p:pic>
          <p:nvPicPr>
            <p:cNvPr id="6153" name="Picture 9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0970" y="1700808"/>
              <a:ext cx="2209800" cy="2066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TextBox 37"/>
            <p:cNvSpPr txBox="1"/>
            <p:nvPr/>
          </p:nvSpPr>
          <p:spPr>
            <a:xfrm>
              <a:off x="3635896" y="1441414"/>
              <a:ext cx="15841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 smtClean="0">
                  <a:solidFill>
                    <a:srgbClr val="000000"/>
                  </a:solidFill>
                </a:rPr>
                <a:t>Vertex data</a:t>
              </a:r>
              <a:endParaRPr lang="en-GB" sz="1600" b="1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414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Multi-texture or Multi-pass?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Pixel </a:t>
            </a:r>
            <a:r>
              <a:rPr lang="en-GB" dirty="0" err="1" smtClean="0"/>
              <a:t>shader</a:t>
            </a:r>
            <a:r>
              <a:rPr lang="en-GB" dirty="0" smtClean="0"/>
              <a:t> outputs RGBA colour value for each pixel</a:t>
            </a:r>
          </a:p>
          <a:p>
            <a:r>
              <a:rPr lang="en-GB" dirty="0" smtClean="0"/>
              <a:t>Multi-pass:</a:t>
            </a:r>
          </a:p>
          <a:p>
            <a:pPr lvl="1"/>
            <a:r>
              <a:rPr lang="en-GB" dirty="0" smtClean="0"/>
              <a:t>Use output merger stage to blend in the colour over many renders</a:t>
            </a:r>
          </a:p>
          <a:p>
            <a:pPr lvl="1"/>
            <a:r>
              <a:rPr lang="en-GB" dirty="0" smtClean="0"/>
              <a:t>New colours can be added, subtracted or multiplied into the buffer</a:t>
            </a:r>
          </a:p>
          <a:p>
            <a:endParaRPr lang="en-GB" dirty="0" smtClean="0"/>
          </a:p>
          <a:p>
            <a:r>
              <a:rPr lang="en-GB" dirty="0" smtClean="0"/>
              <a:t>Multi-texture (faster):</a:t>
            </a:r>
            <a:endParaRPr lang="en-GB" dirty="0"/>
          </a:p>
          <a:p>
            <a:pPr lvl="1"/>
            <a:r>
              <a:rPr lang="en-GB" dirty="0" smtClean="0"/>
              <a:t>All textures are present when the pixel </a:t>
            </a:r>
            <a:r>
              <a:rPr lang="en-GB" dirty="0" err="1" smtClean="0"/>
              <a:t>shader</a:t>
            </a:r>
            <a:r>
              <a:rPr lang="en-GB" dirty="0" smtClean="0"/>
              <a:t> runs</a:t>
            </a:r>
          </a:p>
          <a:p>
            <a:pPr lvl="1"/>
            <a:r>
              <a:rPr lang="en-GB" dirty="0" smtClean="0"/>
              <a:t>Pixel </a:t>
            </a:r>
            <a:r>
              <a:rPr lang="en-GB" dirty="0" err="1" smtClean="0"/>
              <a:t>shader</a:t>
            </a:r>
            <a:r>
              <a:rPr lang="en-GB" dirty="0" smtClean="0"/>
              <a:t> blends them together (add / </a:t>
            </a:r>
            <a:r>
              <a:rPr lang="en-GB" dirty="0" err="1" smtClean="0"/>
              <a:t>mul</a:t>
            </a:r>
            <a:r>
              <a:rPr lang="en-GB" dirty="0" smtClean="0"/>
              <a:t> / sub / other)</a:t>
            </a:r>
          </a:p>
          <a:p>
            <a:pPr lvl="1"/>
            <a:r>
              <a:rPr lang="en-GB" dirty="0" smtClean="0"/>
              <a:t>Output merger stage replaces screen buffer colour – normal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5861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Blending textures and lights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4024030"/>
            <a:ext cx="8178800" cy="2520280"/>
          </a:xfrm>
        </p:spPr>
        <p:txBody>
          <a:bodyPr/>
          <a:lstStyle/>
          <a:p>
            <a:r>
              <a:rPr lang="en-GB" dirty="0" smtClean="0"/>
              <a:t>Vertex </a:t>
            </a:r>
            <a:r>
              <a:rPr lang="en-GB" dirty="0" err="1"/>
              <a:t>shader</a:t>
            </a:r>
            <a:r>
              <a:rPr lang="en-GB" dirty="0"/>
              <a:t> produces </a:t>
            </a:r>
            <a:r>
              <a:rPr lang="en-GB" dirty="0" err="1"/>
              <a:t>normals</a:t>
            </a:r>
            <a:r>
              <a:rPr lang="en-GB" dirty="0"/>
              <a:t> which are then interpolated and fed into pixel </a:t>
            </a:r>
            <a:r>
              <a:rPr lang="en-GB" dirty="0" err="1" smtClean="0"/>
              <a:t>shader</a:t>
            </a:r>
            <a:endParaRPr lang="en-GB" dirty="0" smtClean="0"/>
          </a:p>
          <a:p>
            <a:r>
              <a:rPr lang="en-GB" dirty="0" smtClean="0"/>
              <a:t>The previous texture calculations are performed, but now we have a light colour too</a:t>
            </a:r>
          </a:p>
          <a:p>
            <a:r>
              <a:rPr lang="en-GB" dirty="0" smtClean="0"/>
              <a:t>This can be multiplied onto our texture colour – darkens, lightens or tints the colour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12776"/>
            <a:ext cx="6039569" cy="2599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918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Texture to texture blending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5915000" cy="4533900"/>
          </a:xfrm>
        </p:spPr>
        <p:txBody>
          <a:bodyPr/>
          <a:lstStyle/>
          <a:p>
            <a:r>
              <a:rPr lang="en-GB" dirty="0" smtClean="0"/>
              <a:t>We can add more UV coordinates to our vertex buffer, blending different texture areas</a:t>
            </a:r>
          </a:p>
          <a:p>
            <a:endParaRPr lang="en-GB" dirty="0" smtClean="0"/>
          </a:p>
          <a:p>
            <a:r>
              <a:rPr lang="en-GB" dirty="0" smtClean="0"/>
              <a:t>Or we can use the same UVs, blending the same area of different textures</a:t>
            </a:r>
          </a:p>
          <a:p>
            <a:endParaRPr lang="en-GB" dirty="0" smtClean="0"/>
          </a:p>
          <a:p>
            <a:r>
              <a:rPr lang="en-GB" dirty="0" smtClean="0"/>
              <a:t>This is the technique that allows huge unique landscapes with only a few textures</a:t>
            </a:r>
          </a:p>
          <a:p>
            <a:endParaRPr lang="en-GB" dirty="0" smtClean="0"/>
          </a:p>
          <a:p>
            <a:endParaRPr lang="en-GB" sz="14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497550"/>
            <a:ext cx="2590800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97" y="3645024"/>
            <a:ext cx="2389187" cy="251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219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Multi texture blending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6131024" cy="4533900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The pixel </a:t>
            </a:r>
            <a:r>
              <a:rPr lang="en-GB" dirty="0" err="1" smtClean="0"/>
              <a:t>shader</a:t>
            </a:r>
            <a:r>
              <a:rPr lang="en-GB" dirty="0" smtClean="0"/>
              <a:t> can combine textures in many different ways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Here the textures are being combined with multiple multiplications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End result gets brighter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A nice cheap glow type effect, it's your pixel </a:t>
            </a:r>
            <a:r>
              <a:rPr lang="en-GB" dirty="0" err="1" smtClean="0"/>
              <a:t>shader</a:t>
            </a:r>
            <a:r>
              <a:rPr lang="en-GB" dirty="0" smtClean="0"/>
              <a:t> so anything is possible</a:t>
            </a:r>
            <a:endParaRPr lang="en-GB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764704"/>
            <a:ext cx="2381250" cy="246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374" y="4005064"/>
            <a:ext cx="2266950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976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scale">
  <a:themeElements>
    <a:clrScheme name="Contemporary Portrait.pot 2">
      <a:dk1>
        <a:srgbClr val="000000"/>
      </a:dk1>
      <a:lt1>
        <a:srgbClr val="FFFFFF"/>
      </a:lt1>
      <a:dk2>
        <a:srgbClr val="000000"/>
      </a:dk2>
      <a:lt2>
        <a:srgbClr val="5E574E"/>
      </a:lt2>
      <a:accent1>
        <a:srgbClr val="FF66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B900"/>
      </a:accent6>
      <a:hlink>
        <a:srgbClr val="996633"/>
      </a:hlink>
      <a:folHlink>
        <a:srgbClr val="808000"/>
      </a:folHlink>
    </a:clrScheme>
    <a:fontScheme name="Contemporary Portrait.pot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stealth" w="med" len="sm"/>
          <a:tailEnd type="none" w="med" len="sm"/>
        </a:ln>
        <a:effectLst/>
      </a:spPr>
      <a:bodyPr vert="horz" wrap="square" lIns="18000" tIns="45720" rIns="1800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sm"/>
          <a:tailEnd type="arrow"/>
        </a:ln>
        <a:effectLst/>
      </a:spPr>
      <a:bodyPr/>
      <a:lstStyle/>
    </a:lnDef>
  </a:objectDefaults>
  <a:extraClrSchemeLst>
    <a:extraClrScheme>
      <a:clrScheme name="Contemporary Portrait.pot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Portrait.pot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.pot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.pot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.pot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.pot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Portrait.pot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pascale</Template>
  <TotalTime>3925</TotalTime>
  <Words>1040</Words>
  <Application>Microsoft Office PowerPoint</Application>
  <PresentationFormat>On-screen Show (4:3)</PresentationFormat>
  <Paragraphs>221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pascale</vt:lpstr>
      <vt:lpstr>Programming for games</vt:lpstr>
      <vt:lpstr>Brief</vt:lpstr>
      <vt:lpstr>Simple texturing - reminder</vt:lpstr>
      <vt:lpstr>The blended result</vt:lpstr>
      <vt:lpstr>Why blend textures?</vt:lpstr>
      <vt:lpstr>Multi-texture or Multi-pass?</vt:lpstr>
      <vt:lpstr>Blending textures and lights</vt:lpstr>
      <vt:lpstr>Texture to texture blending</vt:lpstr>
      <vt:lpstr>Multi texture blending</vt:lpstr>
      <vt:lpstr>Texture matrix</vt:lpstr>
      <vt:lpstr>Scrolling</vt:lpstr>
      <vt:lpstr>Transparency - alpha test (punch through)</vt:lpstr>
      <vt:lpstr>Transparency -  texture alpha blend states</vt:lpstr>
      <vt:lpstr>Transparency - texture alpha blending</vt:lpstr>
      <vt:lpstr>Transparency - texture alpha blending</vt:lpstr>
      <vt:lpstr>Transparency - blend factor alpha blending</vt:lpstr>
      <vt:lpstr>Transparency - summary</vt:lpstr>
      <vt:lpstr>Control</vt:lpstr>
      <vt:lpstr>Bit flags</vt:lpstr>
      <vt:lpstr>Material reminder</vt:lpstr>
      <vt:lpstr>Model reminder</vt:lpstr>
      <vt:lpstr>Review</vt:lpstr>
      <vt:lpstr>Tutorial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for games</dc:title>
  <dc:creator>Featherstone, Mark</dc:creator>
  <cp:lastModifiedBy>Mark Featherstone</cp:lastModifiedBy>
  <cp:revision>87</cp:revision>
  <dcterms:created xsi:type="dcterms:W3CDTF">2012-10-29T16:24:59Z</dcterms:created>
  <dcterms:modified xsi:type="dcterms:W3CDTF">2017-12-08T10:06:37Z</dcterms:modified>
</cp:coreProperties>
</file>